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crdownload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64" r:id="rId3"/>
    <p:sldId id="276" r:id="rId4"/>
    <p:sldId id="308" r:id="rId5"/>
    <p:sldId id="281" r:id="rId6"/>
    <p:sldId id="284" r:id="rId7"/>
    <p:sldId id="285" r:id="rId8"/>
    <p:sldId id="286" r:id="rId9"/>
    <p:sldId id="287" r:id="rId10"/>
    <p:sldId id="289" r:id="rId11"/>
    <p:sldId id="288" r:id="rId12"/>
    <p:sldId id="291" r:id="rId13"/>
    <p:sldId id="290" r:id="rId14"/>
    <p:sldId id="292" r:id="rId15"/>
    <p:sldId id="294" r:id="rId16"/>
    <p:sldId id="309" r:id="rId17"/>
    <p:sldId id="295" r:id="rId18"/>
    <p:sldId id="296" r:id="rId19"/>
    <p:sldId id="297" r:id="rId20"/>
    <p:sldId id="298" r:id="rId21"/>
    <p:sldId id="299" r:id="rId22"/>
    <p:sldId id="310" r:id="rId23"/>
    <p:sldId id="304" r:id="rId24"/>
    <p:sldId id="311" r:id="rId25"/>
    <p:sldId id="312" r:id="rId26"/>
    <p:sldId id="313" r:id="rId27"/>
    <p:sldId id="303" r:id="rId28"/>
    <p:sldId id="302" r:id="rId29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945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orient="horz" pos="192" userDrawn="1">
          <p15:clr>
            <a:srgbClr val="A4A3A4"/>
          </p15:clr>
        </p15:guide>
        <p15:guide id="5" orient="horz" pos="107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704" userDrawn="1">
          <p15:clr>
            <a:srgbClr val="A4A3A4"/>
          </p15:clr>
        </p15:guide>
        <p15:guide id="8" pos="71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06" d="100"/>
          <a:sy n="106" d="100"/>
        </p:scale>
        <p:origin x="126" y="246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40"/>
        <p:guide pos="704"/>
        <p:guide pos="71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ru-RU">
                <a:solidFill>
                  <a:schemeClr val="tx2"/>
                </a:solidFill>
              </a:rPr>
              <a:t>20.06.2021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ru-RU"/>
              <a:pPr/>
              <a:t>20.06.2021</a:t>
            </a:fld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3600" y="1498602"/>
            <a:ext cx="7010400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3600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038F-8C7A-4408-BB1F-12B82F4175A9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Заголовок 1"/>
          <p:cNvSpPr>
            <a:spLocks noGrp="1"/>
          </p:cNvSpPr>
          <p:nvPr>
            <p:ph type="title" orient="vert"/>
          </p:nvPr>
        </p:nvSpPr>
        <p:spPr>
          <a:xfrm>
            <a:off x="9855200" y="274639"/>
            <a:ext cx="1422400" cy="5897561"/>
          </a:xfrm>
        </p:spPr>
        <p:txBody>
          <a:bodyPr vert="eaVert"/>
          <a:lstStyle/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600" y="274639"/>
            <a:ext cx="8534401" cy="5897561"/>
          </a:xfrm>
        </p:spPr>
        <p:txBody>
          <a:bodyPr vert="eaVert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645A-70BE-4D14-8BC0-06AF4AA81FAE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10D2-E843-430D-90BC-E820A85DEF8F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4445000"/>
            <a:ext cx="7010400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800" y="3124201"/>
            <a:ext cx="7010400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6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9200" y="1701800"/>
            <a:ext cx="4978400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D30F-F18A-4620-9236-4F4EA43EAD0C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665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6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3264" y="1608836"/>
            <a:ext cx="4974336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9200" y="2209800"/>
            <a:ext cx="4978400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BD82D-82A1-4AC6-9A68-48DE928248D2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F11B-5F14-436F-AF10-0C2B4E4386F5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3B85-0867-4F48-B5C1-5210D558D9A1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2400" y="0"/>
            <a:ext cx="79248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ru-RU" sz="24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1" y="1701800"/>
            <a:ext cx="3352800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70401" y="482600"/>
            <a:ext cx="6807200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801" y="4648200"/>
            <a:ext cx="3352800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7DE0-83A5-42EA-8682-7A933E92D7EE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801" y="0"/>
            <a:ext cx="8026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ru-RU" sz="24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1" y="4800600"/>
            <a:ext cx="7315200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8401" y="279402"/>
            <a:ext cx="7315200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8401" y="5562600"/>
            <a:ext cx="7315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58930-15ED-493B-B08A-4F8FC06DCD0E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801" y="0"/>
            <a:ext cx="115824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ru-RU" sz="24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600" y="6400802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7BA2520A-882E-4ED2-A7E4-91AC954B2580}" type="datetime1">
              <a:rPr lang="ru-RU" noProof="0" smtClean="0"/>
              <a:t>20.06.2021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8861" y="6400802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9795" y="6400802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crdownload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1719" y="1772816"/>
            <a:ext cx="10808562" cy="2736303"/>
          </a:xfr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127000"/>
          </a:effectLst>
        </p:spPr>
        <p:txBody>
          <a:bodyPr>
            <a:normAutofit/>
          </a:bodyPr>
          <a:lstStyle/>
          <a:p>
            <a:pPr algn="ctr" defTabSz="1216152">
              <a:spcBef>
                <a:spcPts val="0"/>
              </a:spcBef>
            </a:pPr>
            <a:r>
              <a:rPr lang="ru-RU" sz="32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  <a:r>
              <a:rPr lang="ru-RU" sz="40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АИС</a:t>
            </a:r>
            <a:r>
              <a:rPr lang="en-US" sz="32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«Автоматизация работы сотрудников отдела редких книг библиотеки имени Н.А. Некрасова»</a:t>
            </a:r>
            <a:endParaRPr lang="ru-RU" sz="4000" dirty="0">
              <a:solidFill>
                <a:srgbClr val="374C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07368" y="0"/>
            <a:ext cx="11449272" cy="93610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127000"/>
          </a:effectLst>
        </p:spPr>
        <p:txBody>
          <a:bodyPr vert="horz" lIns="121899" tIns="60949" rIns="121899" bIns="60949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5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450850" algn="ctr" defTabSz="9144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1800" dirty="0">
                <a:latin typeface="Arial" panose="020B0604020202020204" pitchFamily="34" charset="0"/>
                <a:ea typeface="Times New Roman" panose="02020603050405020304" pitchFamily="18" charset="0"/>
              </a:rPr>
              <a:t>ГПОАУ ЯО «ЯРОСЛАВСКИЙ ПРОМЫШЛЕННО-ЭКОНОМИЧЕСКИЙ КОЛЛЕДЖ </a:t>
            </a:r>
            <a:br>
              <a:rPr lang="ru-RU" altLang="ru-RU" sz="1800" dirty="0"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ru-RU" altLang="ru-RU" sz="1800" dirty="0">
                <a:latin typeface="Arial" panose="020B0604020202020204" pitchFamily="34" charset="0"/>
                <a:ea typeface="Times New Roman" panose="02020603050405020304" pitchFamily="18" charset="0"/>
              </a:rPr>
              <a:t>им. Н.П. ПАСТУХОВА»</a:t>
            </a:r>
            <a:r>
              <a:rPr lang="ru-RU" altLang="ru-RU" sz="18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9805"/>
            <a:ext cx="573074" cy="5364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3071664" y="5229200"/>
            <a:ext cx="8428617" cy="1340768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127000"/>
          </a:effectLst>
        </p:spPr>
        <p:txBody>
          <a:bodyPr vert="horz" lIns="121899" tIns="60949" rIns="121899" bIns="60949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5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6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Работу выполнил студент группы 18ИПП: </a:t>
            </a:r>
          </a:p>
          <a:p>
            <a:pPr algn="r"/>
            <a:r>
              <a:rPr lang="ru-RU" sz="26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Милишников Сергей Андреевич</a:t>
            </a:r>
          </a:p>
          <a:p>
            <a:pPr algn="r"/>
            <a:r>
              <a:rPr lang="ru-RU" sz="26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Руководитель: Долдина Татьяна Валерьевна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2"/>
          <a:stretch/>
        </p:blipFill>
        <p:spPr>
          <a:xfrm>
            <a:off x="1103268" y="957399"/>
            <a:ext cx="10406737" cy="536016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10</a:t>
            </a:fld>
            <a:endParaRPr lang="ru-RU" noProof="0" dirty="0"/>
          </a:p>
        </p:txBody>
      </p:sp>
      <p:sp>
        <p:nvSpPr>
          <p:cNvPr id="8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b="1" dirty="0">
                <a:solidFill>
                  <a:srgbClr val="374C81"/>
                </a:solidFill>
                <a:latin typeface="Century Gothic"/>
              </a:rPr>
              <a:t>Анализ аналогов и прототипов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0875" y="6383398"/>
            <a:ext cx="4873450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3. Работа с каталогом «ИРБИС»</a:t>
            </a:r>
          </a:p>
        </p:txBody>
      </p:sp>
    </p:spTree>
    <p:extLst>
      <p:ext uri="{BB962C8B-B14F-4D97-AF65-F5344CB8AC3E}">
        <p14:creationId xmlns:p14="http://schemas.microsoft.com/office/powerpoint/2010/main" val="22811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 rotWithShape="1">
          <a:blip r:embed="rId2"/>
          <a:srcRect b="27220"/>
          <a:stretch/>
        </p:blipFill>
        <p:spPr bwMode="auto">
          <a:xfrm>
            <a:off x="1265048" y="929971"/>
            <a:ext cx="9865096" cy="540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11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b="1" dirty="0">
                <a:solidFill>
                  <a:srgbClr val="374C81"/>
                </a:solidFill>
                <a:latin typeface="Century Gothic"/>
              </a:rPr>
              <a:t>Анализ аналогов и прототипов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0172" y="6383398"/>
            <a:ext cx="6474849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4. Работа с электронным каталогом «Либэр»</a:t>
            </a:r>
          </a:p>
        </p:txBody>
      </p:sp>
    </p:spTree>
    <p:extLst>
      <p:ext uri="{BB962C8B-B14F-4D97-AF65-F5344CB8AC3E}">
        <p14:creationId xmlns:p14="http://schemas.microsoft.com/office/powerpoint/2010/main" val="53700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ecc17ad557c69f8804eb960efb40f17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5"/>
          <a:stretch/>
        </p:blipFill>
        <p:spPr bwMode="auto">
          <a:xfrm>
            <a:off x="1697098" y="938390"/>
            <a:ext cx="9001000" cy="5401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12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аналогов и прототипов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2810" y="6383398"/>
            <a:ext cx="664957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5. Работа с программным каталогом «Либэр»</a:t>
            </a:r>
          </a:p>
        </p:txBody>
      </p:sp>
    </p:spTree>
    <p:extLst>
      <p:ext uri="{BB962C8B-B14F-4D97-AF65-F5344CB8AC3E}">
        <p14:creationId xmlns:p14="http://schemas.microsoft.com/office/powerpoint/2010/main" val="34688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172968"/>
              </p:ext>
            </p:extLst>
          </p:nvPr>
        </p:nvGraphicFramePr>
        <p:xfrm>
          <a:off x="1159141" y="899265"/>
          <a:ext cx="10160001" cy="5026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101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01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538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48899">
                <a:tc>
                  <a:txBody>
                    <a:bodyPr/>
                    <a:lstStyle/>
                    <a:p>
                      <a:pPr algn="ctr"/>
                      <a:r>
                        <a:rPr lang="ru-RU" sz="1600" noProof="0" dirty="0"/>
                        <a:t>Критерии сравнения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defTabSz="1216152">
                        <a:buNone/>
                      </a:pPr>
                      <a:r>
                        <a:rPr lang="ru-RU" sz="1600" kern="1200" noProof="0" dirty="0"/>
                        <a:t>«</a:t>
                      </a:r>
                      <a:r>
                        <a:rPr lang="en-US" sz="1600" kern="1200" noProof="0" dirty="0"/>
                        <a:t>MyRuLib</a:t>
                      </a:r>
                      <a:r>
                        <a:rPr lang="ru-RU" sz="1600" kern="1200" noProof="0" dirty="0"/>
                        <a:t>»</a:t>
                      </a:r>
                      <a:endParaRPr lang="ru-RU" sz="16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noProof="0" dirty="0"/>
                        <a:t>«ИРБИС»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noProof="0" dirty="0"/>
                        <a:t>«Либэр»</a:t>
                      </a:r>
                      <a:endParaRPr lang="ru-RU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299"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</a:t>
                      </a:r>
                      <a:r>
                        <a:rPr lang="ru-RU" sz="1400" b="0" baseline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работы администратора</a:t>
                      </a:r>
                      <a:endParaRPr lang="ru-RU" sz="14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3156">
                <a:tc>
                  <a:txBody>
                    <a:bodyPr/>
                    <a:lstStyle/>
                    <a:p>
                      <a:pPr algn="l"/>
                      <a:r>
                        <a:rPr lang="ru-RU" sz="14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 интерфейса, обеспечивающего удобное заполнение базы данных</a:t>
                      </a:r>
                      <a:endParaRPr lang="ru-RU" sz="14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r>
                        <a:rPr lang="ru-RU" sz="14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Формирование базы данных</a:t>
                      </a:r>
                      <a:endParaRPr lang="ru-RU" sz="9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r>
                        <a:rPr lang="ru-RU" sz="14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Формирование отчетности</a:t>
                      </a:r>
                      <a:endParaRPr lang="ru-RU" sz="14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0728">
                <a:tc>
                  <a:txBody>
                    <a:bodyPr/>
                    <a:lstStyle/>
                    <a:p>
                      <a:r>
                        <a:rPr lang="ru-RU" sz="1400" b="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Проверка и корректировка базы данных на соответствие</a:t>
                      </a:r>
                      <a:endParaRPr lang="ru-RU" sz="8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0728">
                <a:tc>
                  <a:txBody>
                    <a:bodyPr/>
                    <a:lstStyle/>
                    <a:p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Работоспособность программы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8299"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 работы сотрудника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53156">
                <a:tc>
                  <a:txBody>
                    <a:bodyPr/>
                    <a:lstStyle/>
                    <a:p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Внесение книг и авторов в базу данных с определенными параметрами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40728">
                <a:tc>
                  <a:txBody>
                    <a:bodyPr/>
                    <a:lstStyle/>
                    <a:p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Добавление</a:t>
                      </a:r>
                      <a:r>
                        <a:rPr lang="ru-RU" sz="1400" b="0" baseline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новых книг в базу данных</a:t>
                      </a:r>
                      <a:endParaRPr lang="ru-RU" sz="1400" b="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6677350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13</a:t>
            </a:fld>
            <a:endParaRPr lang="ru-RU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1117600" y="416758"/>
            <a:ext cx="88232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Таблица 1. Критерии сравнения программ аналогов и прототипов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4E3922-618F-471F-924F-9B058A21FEE6}"/>
              </a:ext>
            </a:extLst>
          </p:cNvPr>
          <p:cNvSpPr txBox="1"/>
          <p:nvPr/>
        </p:nvSpPr>
        <p:spPr>
          <a:xfrm>
            <a:off x="1188857" y="6095037"/>
            <a:ext cx="1001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Значение баллов: 3 балла – отлично, 2 балла – хорошо, 1 балл – удовлетворительно,</a:t>
            </a:r>
          </a:p>
          <a:p>
            <a:r>
              <a:rPr lang="ru-RU" sz="1800" dirty="0"/>
              <a:t>0 баллов – не удовлетворительно или отсутствие</a:t>
            </a:r>
          </a:p>
        </p:txBody>
      </p:sp>
    </p:spTree>
    <p:extLst>
      <p:ext uri="{BB962C8B-B14F-4D97-AF65-F5344CB8AC3E}">
        <p14:creationId xmlns:p14="http://schemas.microsoft.com/office/powerpoint/2010/main" val="26322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984005"/>
              </p:ext>
            </p:extLst>
          </p:nvPr>
        </p:nvGraphicFramePr>
        <p:xfrm>
          <a:off x="1125984" y="947893"/>
          <a:ext cx="10160001" cy="496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58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101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0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538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5374">
                <a:tc>
                  <a:txBody>
                    <a:bodyPr/>
                    <a:lstStyle/>
                    <a:p>
                      <a:pPr algn="ctr"/>
                      <a:r>
                        <a:rPr lang="ru-RU" sz="1600" noProof="0" dirty="0"/>
                        <a:t>Критерии сравнения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defTabSz="1216152">
                        <a:buNone/>
                      </a:pPr>
                      <a:r>
                        <a:rPr lang="ru-RU" sz="1600" kern="1200" noProof="0" dirty="0"/>
                        <a:t>«</a:t>
                      </a:r>
                      <a:r>
                        <a:rPr lang="en-US" sz="1600" kern="1200" noProof="0" dirty="0"/>
                        <a:t>MyRuLib</a:t>
                      </a:r>
                      <a:r>
                        <a:rPr lang="ru-RU" sz="1600" kern="1200" noProof="0" dirty="0"/>
                        <a:t>»</a:t>
                      </a:r>
                      <a:endParaRPr lang="ru-RU" sz="16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noProof="0" dirty="0"/>
                        <a:t>«ИРБИС»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kern="1200" noProof="0" dirty="0"/>
                        <a:t>«Либэр»</a:t>
                      </a:r>
                      <a:endParaRPr lang="ru-RU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523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Удаление книг из базы данных с определенными параметрами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9836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Вывод отчета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9836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Быстрый поиск книг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9836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Вывод списка всех книг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5232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Вывод списка книг, которые в данный момент имеются в наличии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9836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ru-RU" sz="1400" b="0" kern="1200" noProof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Добавление читателей в базу данных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740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Другие критерии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45232">
                <a:tc>
                  <a:txBody>
                    <a:bodyPr/>
                    <a:lstStyle/>
                    <a:p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Доступная цена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9836">
                <a:tc>
                  <a:txBody>
                    <a:bodyPr/>
                    <a:lstStyle/>
                    <a:p>
                      <a:r>
                        <a:rPr lang="ru-RU" sz="1400" b="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Работа системы соответствует требованиям законодательства РФ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66677350"/>
                  </a:ext>
                </a:extLst>
              </a:tr>
              <a:tr h="342848">
                <a:tc>
                  <a:txBody>
                    <a:bodyPr/>
                    <a:lstStyle/>
                    <a:p>
                      <a:pPr algn="r"/>
                      <a:r>
                        <a:rPr lang="ru-RU" sz="2000" b="1" noProof="0" dirty="0"/>
                        <a:t>ИТОГО: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noProof="0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14</a:t>
            </a:fld>
            <a:endParaRPr lang="ru-RU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1113377" y="220253"/>
            <a:ext cx="10794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Таблица 1. Критерии сравнения программ аналогов и прототипов (продолжение)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4E3922-618F-471F-924F-9B058A21FEE6}"/>
              </a:ext>
            </a:extLst>
          </p:cNvPr>
          <p:cNvSpPr txBox="1"/>
          <p:nvPr/>
        </p:nvSpPr>
        <p:spPr>
          <a:xfrm>
            <a:off x="1188857" y="6095037"/>
            <a:ext cx="1001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Значение баллов: 3 балла – отлично, 2 балла – хорошо, 1 балл – удовлетворительно,</a:t>
            </a:r>
          </a:p>
          <a:p>
            <a:r>
              <a:rPr lang="ru-RU" sz="1800" dirty="0"/>
              <a:t>0 баллов – не удовлетворительно или отсутствие.</a:t>
            </a:r>
          </a:p>
        </p:txBody>
      </p:sp>
    </p:spTree>
    <p:extLst>
      <p:ext uri="{BB962C8B-B14F-4D97-AF65-F5344CB8AC3E}">
        <p14:creationId xmlns:p14="http://schemas.microsoft.com/office/powerpoint/2010/main" val="10590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99656" y="2420888"/>
            <a:ext cx="8976692" cy="1728192"/>
          </a:xfr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127000"/>
          </a:effectLst>
        </p:spPr>
        <p:txBody>
          <a:bodyPr anchor="ctr" anchorCtr="0">
            <a:noAutofit/>
          </a:bodyPr>
          <a:lstStyle/>
          <a:p>
            <a:pPr algn="ctr" defTabSz="1216152">
              <a:spcBef>
                <a:spcPts val="0"/>
              </a:spcBef>
            </a:pPr>
            <a:r>
              <a:rPr lang="ru-RU" sz="66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 ИС</a:t>
            </a:r>
          </a:p>
        </p:txBody>
      </p:sp>
    </p:spTree>
    <p:extLst>
      <p:ext uri="{BB962C8B-B14F-4D97-AF65-F5344CB8AC3E}">
        <p14:creationId xmlns:p14="http://schemas.microsoft.com/office/powerpoint/2010/main" val="24604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16</a:t>
            </a:fld>
            <a:endParaRPr lang="ru-RU" noProof="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27448" y="139996"/>
            <a:ext cx="10369152" cy="6193707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F1E106-BF50-4301-99F5-9FD3CDF5D761}"/>
              </a:ext>
            </a:extLst>
          </p:cNvPr>
          <p:cNvSpPr txBox="1"/>
          <p:nvPr/>
        </p:nvSpPr>
        <p:spPr>
          <a:xfrm>
            <a:off x="2872810" y="6383398"/>
            <a:ext cx="7728398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6. Диаграмма вариантов использования (см. ПЗ стр.77)</a:t>
            </a:r>
          </a:p>
        </p:txBody>
      </p:sp>
    </p:spTree>
    <p:extLst>
      <p:ext uri="{BB962C8B-B14F-4D97-AF65-F5344CB8AC3E}">
        <p14:creationId xmlns:p14="http://schemas.microsoft.com/office/powerpoint/2010/main" val="18838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17</a:t>
            </a:fld>
            <a:endParaRPr lang="ru-RU" noProof="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983432" y="164379"/>
            <a:ext cx="10729192" cy="60378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6430E9D-3E26-43A7-8BEC-C3E1C510A68D}"/>
              </a:ext>
            </a:extLst>
          </p:cNvPr>
          <p:cNvSpPr txBox="1"/>
          <p:nvPr/>
        </p:nvSpPr>
        <p:spPr>
          <a:xfrm>
            <a:off x="2959119" y="6383398"/>
            <a:ext cx="677781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7. Контекстная диаграмма </a:t>
            </a:r>
            <a:r>
              <a:rPr lang="en-US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IDEF0</a:t>
            </a: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 (см. ПЗ стр.73)</a:t>
            </a:r>
          </a:p>
        </p:txBody>
      </p:sp>
    </p:spTree>
    <p:extLst>
      <p:ext uri="{BB962C8B-B14F-4D97-AF65-F5344CB8AC3E}">
        <p14:creationId xmlns:p14="http://schemas.microsoft.com/office/powerpoint/2010/main" val="27658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18</a:t>
            </a:fld>
            <a:endParaRPr lang="ru-RU" noProof="0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371364" y="136523"/>
            <a:ext cx="11449272" cy="61727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6430E9D-3E26-43A7-8BEC-C3E1C510A68D}"/>
              </a:ext>
            </a:extLst>
          </p:cNvPr>
          <p:cNvSpPr txBox="1"/>
          <p:nvPr/>
        </p:nvSpPr>
        <p:spPr>
          <a:xfrm>
            <a:off x="2554806" y="6383398"/>
            <a:ext cx="7082388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</a:t>
            </a:r>
            <a:r>
              <a:rPr lang="en-US" sz="1800" dirty="0" smtClean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8</a:t>
            </a:r>
            <a:r>
              <a:rPr lang="ru-RU" sz="1800" dirty="0" smtClean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. Декомпозиция диаграммы </a:t>
            </a:r>
            <a:r>
              <a:rPr lang="en-US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IDEF0</a:t>
            </a: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 (см. ПЗ </a:t>
            </a:r>
            <a:r>
              <a:rPr lang="ru-RU" sz="1800" dirty="0" smtClean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стр.74)</a:t>
            </a:r>
            <a:endParaRPr lang="ru-RU" sz="1800" dirty="0">
              <a:solidFill>
                <a:srgbClr val="374C81"/>
              </a:solidFill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19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19</a:t>
            </a:fld>
            <a:endParaRPr lang="ru-RU" noProof="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2" y="84192"/>
            <a:ext cx="11197176" cy="629920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A5DADD-BA18-4468-A92D-0925EF5E3404}"/>
              </a:ext>
            </a:extLst>
          </p:cNvPr>
          <p:cNvSpPr txBox="1"/>
          <p:nvPr/>
        </p:nvSpPr>
        <p:spPr>
          <a:xfrm>
            <a:off x="2456140" y="6383398"/>
            <a:ext cx="7528292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9. Диаграмма потоков данных (см. ПЗ стр.75)</a:t>
            </a:r>
          </a:p>
          <a:p>
            <a:pPr>
              <a:lnSpc>
                <a:spcPct val="95000"/>
              </a:lnSpc>
            </a:pPr>
            <a:endParaRPr lang="ru-RU" sz="1800" dirty="0">
              <a:solidFill>
                <a:srgbClr val="374C81"/>
              </a:solidFill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68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17600" y="116632"/>
            <a:ext cx="10160000" cy="760512"/>
          </a:xfrm>
        </p:spPr>
        <p:txBody>
          <a:bodyPr/>
          <a:lstStyle/>
          <a:p>
            <a:pPr algn="ctr" defTabSz="1216152">
              <a:spcBef>
                <a:spcPts val="0"/>
              </a:spcBef>
            </a:pPr>
            <a:r>
              <a:rPr lang="ru-RU" b="1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 работы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147192" y="1403773"/>
            <a:ext cx="10160000" cy="4470400"/>
          </a:xfrm>
        </p:spPr>
        <p:txBody>
          <a:bodyPr anchor="ctr">
            <a:normAutofit fontScale="85000" lnSpcReduction="20000"/>
          </a:bodyPr>
          <a:lstStyle/>
          <a:p>
            <a:pPr marL="0" indent="0" defTabSz="1216152">
              <a:buClr>
                <a:srgbClr val="374C81"/>
              </a:buClr>
              <a:buNone/>
            </a:pPr>
            <a:r>
              <a:rPr lang="ru-RU" sz="3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Цель:</a:t>
            </a:r>
          </a:p>
          <a:p>
            <a:pPr defTabSz="1216152">
              <a:lnSpc>
                <a:spcPct val="134000"/>
              </a:lnSpc>
              <a:buClr>
                <a:srgbClr val="374C81"/>
              </a:buClr>
            </a:pPr>
            <a:r>
              <a:rPr lang="ru-RU" sz="26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разработать автоматизированную информационную систему, облегчающую работу сотрудников отдела библиотеки</a:t>
            </a:r>
          </a:p>
          <a:p>
            <a:pPr marL="0" indent="0" defTabSz="1216152">
              <a:buClr>
                <a:srgbClr val="374C81"/>
              </a:buClr>
              <a:buNone/>
            </a:pPr>
            <a:r>
              <a:rPr lang="ru-RU" sz="3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Задачи:</a:t>
            </a:r>
          </a:p>
          <a:p>
            <a:pPr marL="301752" indent="-301752" defTabSz="1216152">
              <a:buClr>
                <a:srgbClr val="374C81"/>
              </a:buClr>
              <a:buFont typeface="Arial"/>
              <a:buChar char="•"/>
            </a:pPr>
            <a:r>
              <a:rPr lang="ru-RU" sz="2600" dirty="0">
                <a:solidFill>
                  <a:srgbClr val="374C81"/>
                </a:solidFill>
                <a:latin typeface="Century Gothic"/>
              </a:rPr>
              <a:t>проанализировать предметную область, аналоги и прототипы</a:t>
            </a:r>
          </a:p>
          <a:p>
            <a:pPr marL="301752" indent="-301752" defTabSz="1216152">
              <a:buClr>
                <a:srgbClr val="374C81"/>
              </a:buClr>
              <a:buFont typeface="Arial"/>
              <a:buChar char="•"/>
            </a:pPr>
            <a:r>
              <a:rPr lang="ru-RU" sz="2600" dirty="0">
                <a:solidFill>
                  <a:srgbClr val="374C81"/>
                </a:solidFill>
                <a:latin typeface="Century Gothic"/>
              </a:rPr>
              <a:t>разработать первичную документацию</a:t>
            </a:r>
          </a:p>
          <a:p>
            <a:pPr marL="301752" indent="-301752" defTabSz="1216152">
              <a:buClr>
                <a:srgbClr val="374C81"/>
              </a:buClr>
              <a:buFont typeface="Arial"/>
              <a:buChar char="•"/>
            </a:pPr>
            <a:r>
              <a:rPr lang="ru-RU" sz="2600" dirty="0">
                <a:solidFill>
                  <a:srgbClr val="374C81"/>
                </a:solidFill>
                <a:latin typeface="Century Gothic"/>
              </a:rPr>
              <a:t>спроектировать АИС</a:t>
            </a:r>
          </a:p>
          <a:p>
            <a:pPr marL="301752" indent="-301752" defTabSz="1216152">
              <a:buClr>
                <a:srgbClr val="374C81"/>
              </a:buClr>
              <a:buFont typeface="Arial"/>
              <a:buChar char="•"/>
            </a:pPr>
            <a:r>
              <a:rPr lang="ru-RU" sz="2600" dirty="0">
                <a:solidFill>
                  <a:srgbClr val="374C81"/>
                </a:solidFill>
                <a:latin typeface="Century Gothic"/>
              </a:rPr>
              <a:t>реализовать АИС</a:t>
            </a:r>
          </a:p>
          <a:p>
            <a:pPr marL="301752" indent="-301752" defTabSz="1216152">
              <a:buClr>
                <a:srgbClr val="374C81"/>
              </a:buClr>
              <a:buFont typeface="Arial"/>
              <a:buChar char="•"/>
            </a:pPr>
            <a:r>
              <a:rPr lang="ru-RU" sz="2600" dirty="0">
                <a:solidFill>
                  <a:srgbClr val="374C81"/>
                </a:solidFill>
                <a:latin typeface="Century Gothic"/>
              </a:rPr>
              <a:t>протестировать АИС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20</a:t>
            </a:fld>
            <a:endParaRPr lang="ru-RU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7FC5371-1609-4CAF-8BCB-92E3015710E5}"/>
              </a:ext>
            </a:extLst>
          </p:cNvPr>
          <p:cNvSpPr txBox="1"/>
          <p:nvPr/>
        </p:nvSpPr>
        <p:spPr>
          <a:xfrm>
            <a:off x="2678357" y="6383736"/>
            <a:ext cx="6654386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10. Диаграмма сущность-связь (см. ПЗ стр.76)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7198"/>
            <a:ext cx="10332269" cy="62642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8666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99656" y="2420888"/>
            <a:ext cx="8976692" cy="1728192"/>
          </a:xfr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127000"/>
          </a:effectLst>
        </p:spPr>
        <p:txBody>
          <a:bodyPr anchor="ctr" anchorCtr="0">
            <a:noAutofit/>
          </a:bodyPr>
          <a:lstStyle/>
          <a:p>
            <a:pPr algn="ctr" defTabSz="1216152">
              <a:spcBef>
                <a:spcPts val="0"/>
              </a:spcBef>
            </a:pPr>
            <a:r>
              <a:rPr lang="ru-RU" sz="6600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работы ИС</a:t>
            </a:r>
          </a:p>
        </p:txBody>
      </p:sp>
    </p:spTree>
    <p:extLst>
      <p:ext uri="{BB962C8B-B14F-4D97-AF65-F5344CB8AC3E}">
        <p14:creationId xmlns:p14="http://schemas.microsoft.com/office/powerpoint/2010/main" val="6501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22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983432" y="476672"/>
            <a:ext cx="10150153" cy="5602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sz="3100" b="1" dirty="0"/>
              <a:t>Пример использования</a:t>
            </a:r>
            <a:r>
              <a:rPr lang="ru-RU" sz="3100" b="1" dirty="0" smtClean="0"/>
              <a:t>: авторизация сотрудника</a:t>
            </a:r>
            <a:endParaRPr lang="ru-RU" sz="31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1146544"/>
            <a:ext cx="9275390" cy="51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23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983432" y="188640"/>
            <a:ext cx="10150153" cy="5602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sz="3100" b="1" dirty="0"/>
              <a:t>Пример использования</a:t>
            </a:r>
            <a:r>
              <a:rPr lang="ru-RU" sz="3100" b="1" dirty="0" smtClean="0"/>
              <a:t>: сортировка данных</a:t>
            </a:r>
            <a:endParaRPr lang="ru-RU" sz="31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1155433"/>
            <a:ext cx="9275390" cy="51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24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983431" y="485561"/>
            <a:ext cx="10150153" cy="5602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sz="3100" b="1" dirty="0"/>
              <a:t>Пример использования</a:t>
            </a:r>
            <a:r>
              <a:rPr lang="ru-RU" sz="3100" b="1" dirty="0" smtClean="0"/>
              <a:t>: добавление и удаление данных</a:t>
            </a:r>
            <a:endParaRPr lang="ru-RU" sz="31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1155433"/>
            <a:ext cx="9275390" cy="51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25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983431" y="485561"/>
            <a:ext cx="10150153" cy="560297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sz="3100" b="1" dirty="0"/>
              <a:t>Пример использования</a:t>
            </a:r>
            <a:r>
              <a:rPr lang="ru-RU" sz="3100" b="1" dirty="0" smtClean="0"/>
              <a:t>: смена учетной записи на администратора</a:t>
            </a:r>
            <a:endParaRPr lang="ru-RU" sz="31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1155433"/>
            <a:ext cx="9275390" cy="51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26</a:t>
            </a:fld>
            <a:endParaRPr lang="ru-RU" noProof="0" dirty="0"/>
          </a:p>
        </p:txBody>
      </p:sp>
      <p:sp>
        <p:nvSpPr>
          <p:cNvPr id="6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6152">
              <a:spcBef>
                <a:spcPts val="0"/>
              </a:spcBef>
            </a:pPr>
            <a:r>
              <a:rPr lang="ru-RU" b="1" dirty="0">
                <a:solidFill>
                  <a:srgbClr val="374C81"/>
                </a:solidFill>
                <a:latin typeface="Century Gothic"/>
              </a:rPr>
              <a:t>Вывод</a:t>
            </a:r>
          </a:p>
        </p:txBody>
      </p:sp>
      <p:sp>
        <p:nvSpPr>
          <p:cNvPr id="7" name="Объект 13"/>
          <p:cNvSpPr>
            <a:spLocks noGrp="1"/>
          </p:cNvSpPr>
          <p:nvPr>
            <p:ph idx="1"/>
          </p:nvPr>
        </p:nvSpPr>
        <p:spPr>
          <a:xfrm>
            <a:off x="1332136" y="1556792"/>
            <a:ext cx="9730928" cy="3816424"/>
          </a:xfrm>
        </p:spPr>
        <p:txBody>
          <a:bodyPr>
            <a:normAutofit/>
          </a:bodyPr>
          <a:lstStyle/>
          <a:p>
            <a:pPr marL="0" indent="0" defTabSz="1216152">
              <a:buClr>
                <a:srgbClr val="374C81"/>
              </a:buClr>
              <a:buNone/>
            </a:pPr>
            <a:r>
              <a:rPr lang="ru-RU" sz="27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Основная цель достигнута</a:t>
            </a:r>
          </a:p>
          <a:p>
            <a:pPr lvl="1" algn="just" defTabSz="1216152">
              <a:lnSpc>
                <a:spcPct val="114000"/>
              </a:lnSpc>
              <a:buClr>
                <a:srgbClr val="374C81"/>
              </a:buClr>
              <a:buFont typeface="Arial" panose="020B0604020202020204" pitchFamily="34" charset="0"/>
              <a:buChar char="•"/>
            </a:pPr>
            <a:r>
              <a:rPr lang="ru-RU" sz="2200" dirty="0"/>
              <a:t>разработано новое программное обеспечение</a:t>
            </a:r>
            <a:r>
              <a:rPr lang="en-US" sz="2200" dirty="0"/>
              <a:t> </a:t>
            </a:r>
            <a:r>
              <a:rPr lang="ru-RU" sz="2200" dirty="0"/>
              <a:t>АИС «Автоматизация работы сотрудников отдела редких книг библиотеки имени Н.А. Некрасова»</a:t>
            </a:r>
          </a:p>
          <a:p>
            <a:pPr lvl="1" algn="just" defTabSz="1216152">
              <a:lnSpc>
                <a:spcPct val="114000"/>
              </a:lnSpc>
              <a:buClr>
                <a:srgbClr val="374C81"/>
              </a:buClr>
              <a:buFont typeface="Arial" panose="020B0604020202020204" pitchFamily="34" charset="0"/>
              <a:buChar char="•"/>
            </a:pPr>
            <a:r>
              <a:rPr lang="ru" sz="2200" dirty="0"/>
              <a:t>данное приложение во многом упростит работу сотрудников отдела редких книг библиотеки имени Н.А. Некрасова, существенно повысится эффективность их деятельности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02480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95600" y="2993507"/>
            <a:ext cx="9217024" cy="870985"/>
          </a:xfrm>
          <a:solidFill>
            <a:schemeClr val="bg1">
              <a:alpha val="51000"/>
            </a:schemeClr>
          </a:solidFill>
          <a:ln>
            <a:noFill/>
          </a:ln>
          <a:effectLst>
            <a:glow>
              <a:schemeClr val="bg1"/>
            </a:glow>
            <a:outerShdw sx="1000" sy="1000" algn="ctr" rotWithShape="0">
              <a:srgbClr val="000000"/>
            </a:outerShdw>
            <a:softEdge rad="63500"/>
          </a:effectLst>
        </p:spPr>
        <p:txBody>
          <a:bodyPr wrap="square" anchor="ctr" anchorCtr="0">
            <a:spAutoFit/>
          </a:bodyPr>
          <a:lstStyle/>
          <a:p>
            <a:pPr algn="ctr" defTabSz="1216152">
              <a:spcBef>
                <a:spcPts val="0"/>
              </a:spcBef>
            </a:pPr>
            <a:r>
              <a:rPr lang="ru-RU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167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17600" y="116632"/>
            <a:ext cx="10160000" cy="760512"/>
          </a:xfrm>
        </p:spPr>
        <p:txBody>
          <a:bodyPr vert="horz" lIns="121899" tIns="60949" rIns="121899" bIns="60949" rtlCol="0" anchor="b">
            <a:normAutofit/>
          </a:bodyPr>
          <a:lstStyle/>
          <a:p>
            <a:pPr algn="ctr" defTabSz="1216152">
              <a:spcBef>
                <a:spcPts val="0"/>
              </a:spcBef>
            </a:pPr>
            <a:r>
              <a:rPr lang="ru-RU" b="1" dirty="0">
                <a:solidFill>
                  <a:srgbClr val="374C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Используемое ПО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117600" y="1147272"/>
            <a:ext cx="10160000" cy="4508687"/>
          </a:xfrm>
        </p:spPr>
        <p:txBody>
          <a:bodyPr anchor="ctr">
            <a:normAutofit lnSpcReduction="10000"/>
          </a:bodyPr>
          <a:lstStyle/>
          <a:p>
            <a:pPr marL="0" indent="0" defTabSz="1216152">
              <a:buClr>
                <a:srgbClr val="374C81"/>
              </a:buClr>
              <a:buNone/>
            </a:pPr>
            <a:endParaRPr lang="ru-RU" sz="1400" dirty="0">
              <a:solidFill>
                <a:srgbClr val="374C81"/>
              </a:solidFill>
              <a:latin typeface="Century Gothic"/>
              <a:ea typeface="+mj-ea"/>
              <a:cs typeface="+mj-cs"/>
            </a:endParaRPr>
          </a:p>
          <a:p>
            <a:pPr defTabSz="1216152">
              <a:lnSpc>
                <a:spcPct val="250000"/>
              </a:lnSpc>
              <a:buClr>
                <a:srgbClr val="374C81"/>
              </a:buClr>
            </a:pPr>
            <a:r>
              <a:rPr lang="en-US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Microsoft Visio</a:t>
            </a:r>
          </a:p>
          <a:p>
            <a:pPr defTabSz="1216152">
              <a:lnSpc>
                <a:spcPct val="250000"/>
              </a:lnSpc>
              <a:buClr>
                <a:srgbClr val="374C81"/>
              </a:buClr>
            </a:pPr>
            <a:r>
              <a:rPr lang="ru-RU" sz="2200" dirty="0"/>
              <a:t>Microsoft SQL Server 201</a:t>
            </a:r>
            <a:r>
              <a:rPr lang="en-US" sz="2200" dirty="0"/>
              <a:t>8</a:t>
            </a:r>
          </a:p>
          <a:p>
            <a:pPr defTabSz="1216152">
              <a:lnSpc>
                <a:spcPct val="250000"/>
              </a:lnSpc>
              <a:buClr>
                <a:srgbClr val="374C81"/>
              </a:buClr>
            </a:pPr>
            <a:r>
              <a:rPr lang="ru-RU" sz="2200" dirty="0"/>
              <a:t>Microsoft Visual Studio</a:t>
            </a:r>
            <a:endParaRPr lang="en-US" sz="2200" dirty="0"/>
          </a:p>
          <a:p>
            <a:pPr defTabSz="1216152">
              <a:lnSpc>
                <a:spcPct val="250000"/>
              </a:lnSpc>
              <a:buClr>
                <a:srgbClr val="374C81"/>
              </a:buClr>
            </a:pPr>
            <a:r>
              <a:rPr lang="en-US" sz="2200" dirty="0"/>
              <a:t>Microsoft Project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3</a:t>
            </a:fld>
            <a:endParaRPr lang="ru-RU" noProof="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40768"/>
            <a:ext cx="1124744" cy="112474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46" y="4825135"/>
            <a:ext cx="1142054" cy="114205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551461"/>
            <a:ext cx="1283670" cy="128367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433886"/>
            <a:ext cx="1117575" cy="11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117600" y="1772816"/>
            <a:ext cx="10160000" cy="3312368"/>
          </a:xfrm>
        </p:spPr>
        <p:txBody>
          <a:bodyPr>
            <a:normAutofit/>
          </a:bodyPr>
          <a:lstStyle/>
          <a:p>
            <a:pPr marL="0" indent="0" defTabSz="1216152">
              <a:buClr>
                <a:srgbClr val="374C81"/>
              </a:buClr>
              <a:buNone/>
            </a:pPr>
            <a:r>
              <a:rPr lang="ru-RU" sz="2700" b="1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Объект исследования:</a:t>
            </a:r>
          </a:p>
          <a:p>
            <a:pPr algn="just" defTabSz="1216152">
              <a:lnSpc>
                <a:spcPct val="114000"/>
              </a:lnSpc>
              <a:buClr>
                <a:srgbClr val="374C81"/>
              </a:buClr>
            </a:pPr>
            <a:r>
              <a:rPr lang="ru-RU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отдел редкой книги Государственного автономного учреждения культуры Ярославской области «Ярославская областная универсальная научная библиотека имени Н.А. Некрасова»</a:t>
            </a:r>
          </a:p>
          <a:p>
            <a:pPr marL="0" indent="0" defTabSz="1216152">
              <a:buClr>
                <a:srgbClr val="374C81"/>
              </a:buClr>
              <a:buNone/>
            </a:pPr>
            <a:r>
              <a:rPr lang="ru-RU" sz="2700" b="1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Предмет исследования:</a:t>
            </a:r>
          </a:p>
          <a:p>
            <a:pPr algn="just" defTabSz="1216152">
              <a:lnSpc>
                <a:spcPct val="114000"/>
              </a:lnSpc>
              <a:buClr>
                <a:srgbClr val="374C81"/>
              </a:buClr>
            </a:pPr>
            <a:r>
              <a:rPr lang="ru-RU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работа сотрудников отдела редкой книги библиотеки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4</a:t>
            </a:fld>
            <a:endParaRPr lang="ru-RU" noProof="0" dirty="0"/>
          </a:p>
        </p:txBody>
      </p:sp>
      <p:sp>
        <p:nvSpPr>
          <p:cNvPr id="6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Объект и предмет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7781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117600" y="1700808"/>
            <a:ext cx="10160000" cy="4470400"/>
          </a:xfrm>
        </p:spPr>
        <p:txBody>
          <a:bodyPr>
            <a:normAutofit/>
          </a:bodyPr>
          <a:lstStyle/>
          <a:p>
            <a:pPr marL="0" indent="0" defTabSz="1216152">
              <a:buClr>
                <a:srgbClr val="374C81"/>
              </a:buClr>
              <a:buNone/>
            </a:pPr>
            <a:r>
              <a:rPr lang="ru-RU" sz="27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Отдел редких книг библиотеки предназначен для:</a:t>
            </a:r>
          </a:p>
          <a:p>
            <a:pPr lvl="1" defTabSz="1216152">
              <a:lnSpc>
                <a:spcPct val="114000"/>
              </a:lnSpc>
              <a:buClr>
                <a:srgbClr val="374C8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4C81"/>
                </a:solidFill>
                <a:latin typeface="Century Gothic"/>
              </a:rPr>
              <a:t>предоставления информации о составе фонда</a:t>
            </a:r>
          </a:p>
          <a:p>
            <a:pPr lvl="1" defTabSz="1216152">
              <a:lnSpc>
                <a:spcPct val="114000"/>
              </a:lnSpc>
              <a:buClr>
                <a:srgbClr val="374C8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4C81"/>
                </a:solidFill>
                <a:latin typeface="Century Gothic"/>
              </a:rPr>
              <a:t>занимается выдачей изданий из фонда для работы в читальном зале отдела</a:t>
            </a:r>
          </a:p>
          <a:p>
            <a:pPr lvl="1" defTabSz="1216152">
              <a:lnSpc>
                <a:spcPct val="114000"/>
              </a:lnSpc>
              <a:buClr>
                <a:srgbClr val="374C8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4C81"/>
                </a:solidFill>
                <a:latin typeface="Century Gothic"/>
              </a:rPr>
              <a:t>предоставляет консультационную помощь в поиске и выборе источников информации</a:t>
            </a:r>
          </a:p>
          <a:p>
            <a:pPr lvl="1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4C81"/>
                </a:solidFill>
                <a:latin typeface="Century Gothic"/>
              </a:rPr>
              <a:t>занимается подбором литературы по тематическому запросу</a:t>
            </a:r>
          </a:p>
          <a:p>
            <a:pPr lvl="1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74C81"/>
                </a:solidFill>
                <a:latin typeface="Century Gothic"/>
              </a:rPr>
              <a:t>занимается выдачей редких, ценных, коллекционных изданий</a:t>
            </a:r>
          </a:p>
          <a:p>
            <a:pPr marL="301752" indent="-301752" defTabSz="1216152">
              <a:lnSpc>
                <a:spcPct val="75000"/>
              </a:lnSpc>
              <a:buClr>
                <a:srgbClr val="374C81"/>
              </a:buClr>
              <a:buFont typeface="Arial"/>
              <a:buChar char="•"/>
            </a:pPr>
            <a:endParaRPr lang="ru-RU" dirty="0">
              <a:solidFill>
                <a:srgbClr val="374C81"/>
              </a:solidFill>
              <a:latin typeface="Century Gothic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5</a:t>
            </a:fld>
            <a:endParaRPr lang="ru-RU" noProof="0" dirty="0"/>
          </a:p>
        </p:txBody>
      </p:sp>
      <p:sp>
        <p:nvSpPr>
          <p:cNvPr id="6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предметной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34176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117600" y="1196752"/>
            <a:ext cx="10160000" cy="4470400"/>
          </a:xfrm>
        </p:spPr>
        <p:txBody>
          <a:bodyPr>
            <a:noAutofit/>
          </a:bodyPr>
          <a:lstStyle/>
          <a:p>
            <a:pPr marL="0" indent="0" algn="just" defTabSz="1216152">
              <a:buClr>
                <a:srgbClr val="374C81"/>
              </a:buClr>
              <a:buNone/>
            </a:pPr>
            <a:r>
              <a:rPr lang="ru-RU" sz="2200" b="1" u="sng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«</a:t>
            </a:r>
            <a:r>
              <a:rPr lang="en-US" sz="2200" b="1" u="sng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MyRuLib</a:t>
            </a:r>
            <a:r>
              <a:rPr lang="ru-RU" sz="2200" b="1" u="sng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»</a:t>
            </a:r>
            <a:r>
              <a:rPr lang="en-US" sz="2200" b="1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en-US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- </a:t>
            </a:r>
            <a:r>
              <a:rPr lang="ru-RU" sz="2200" dirty="0"/>
              <a:t>свободная (бесплатная и открытая) программа для организации библиотеки электронных книг fb2, epub и других форматов. Можно использовать для работы с сетевыми библиотеками, либо каталогизации собственной коллекции файлов.</a:t>
            </a:r>
            <a:endParaRPr lang="en-US" sz="2200" dirty="0">
              <a:solidFill>
                <a:srgbClr val="374C81"/>
              </a:solidFill>
              <a:latin typeface="Century Gothic"/>
            </a:endParaRPr>
          </a:p>
          <a:p>
            <a:pPr marL="0" indent="0" algn="just" defTabSz="1216152">
              <a:buClr>
                <a:srgbClr val="374C81"/>
              </a:buClr>
              <a:buNone/>
            </a:pPr>
            <a:r>
              <a:rPr lang="ru-RU" sz="2200" b="1" u="sng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«ИРБИС»</a:t>
            </a:r>
            <a:r>
              <a:rPr lang="ru-RU" sz="2200" b="1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ru-RU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- </a:t>
            </a:r>
            <a:r>
              <a:rPr lang="ru-RU" sz="2200" dirty="0"/>
              <a:t>это система автоматизации библиотек, отвечающая всем международным требованиям, предъявляемым к современным библиотечным системам, и в то же время поддерживающая все многообразие традиций российского библиотечного дела.</a:t>
            </a:r>
          </a:p>
          <a:p>
            <a:pPr marL="0" indent="0" algn="just" defTabSz="1216152">
              <a:buClr>
                <a:srgbClr val="374C81"/>
              </a:buClr>
              <a:buNone/>
            </a:pPr>
            <a:r>
              <a:rPr lang="ru-RU" sz="2200" b="1" u="sng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«Либэр»</a:t>
            </a:r>
            <a:r>
              <a:rPr lang="ru-RU" sz="2200" b="1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 </a:t>
            </a:r>
            <a:r>
              <a:rPr lang="ru-RU" sz="22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- </a:t>
            </a:r>
            <a:r>
              <a:rPr lang="ru-RU" sz="2200" dirty="0"/>
              <a:t>многопользовательская система, работает в режиме реального времени, автоматизирует все библиотечные процессы: комплектование, каталогизацию, ведение справочников, поиск и обмен библиографическими записями, учет читателей, выдачи и возвраты документов, МБА, печать выходных форм, статистику, бюджет.</a:t>
            </a:r>
            <a:endParaRPr lang="ru-RU" sz="2200" dirty="0">
              <a:solidFill>
                <a:srgbClr val="374C81"/>
              </a:solidFill>
              <a:latin typeface="Century Gothic"/>
              <a:ea typeface="+mj-ea"/>
              <a:cs typeface="+mj-c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ru-RU" noProof="0" smtClean="0"/>
              <a:t>6</a:t>
            </a:fld>
            <a:endParaRPr lang="ru-RU" noProof="0" dirty="0"/>
          </a:p>
        </p:txBody>
      </p:sp>
      <p:sp>
        <p:nvSpPr>
          <p:cNvPr id="6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аналогов и прототипов</a:t>
            </a:r>
          </a:p>
        </p:txBody>
      </p:sp>
    </p:spTree>
    <p:extLst>
      <p:ext uri="{BB962C8B-B14F-4D97-AF65-F5344CB8AC3E}">
        <p14:creationId xmlns:p14="http://schemas.microsoft.com/office/powerpoint/2010/main" val="40350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_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2"/>
          <a:stretch/>
        </p:blipFill>
        <p:spPr bwMode="auto">
          <a:xfrm>
            <a:off x="2309168" y="764704"/>
            <a:ext cx="7776864" cy="555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67201" y="6400802"/>
            <a:ext cx="6660798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1. Работа с заполненным каталогом «</a:t>
            </a:r>
            <a:r>
              <a:rPr lang="en-US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MyRuLib</a:t>
            </a: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»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7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1117600" y="116632"/>
            <a:ext cx="10160000" cy="57606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 lnSpcReduction="20000"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аналогов и прототипов</a:t>
            </a:r>
          </a:p>
        </p:txBody>
      </p:sp>
    </p:spTree>
    <p:extLst>
      <p:ext uri="{BB962C8B-B14F-4D97-AF65-F5344CB8AC3E}">
        <p14:creationId xmlns:p14="http://schemas.microsoft.com/office/powerpoint/2010/main" val="14757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34277"/>
          <a:stretch/>
        </p:blipFill>
        <p:spPr>
          <a:xfrm>
            <a:off x="1117601" y="1017196"/>
            <a:ext cx="10159999" cy="522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540" y="6381328"/>
            <a:ext cx="7366119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</a:t>
            </a:r>
            <a:r>
              <a:rPr lang="en-US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2</a:t>
            </a: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. Заполнение каталога новыми авторами «</a:t>
            </a:r>
            <a:r>
              <a:rPr lang="en-US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MyRuLib</a:t>
            </a: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8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1117600" y="116632"/>
            <a:ext cx="10160000" cy="741037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аналогов и прототипов</a:t>
            </a:r>
          </a:p>
        </p:txBody>
      </p:sp>
    </p:spTree>
    <p:extLst>
      <p:ext uri="{BB962C8B-B14F-4D97-AF65-F5344CB8AC3E}">
        <p14:creationId xmlns:p14="http://schemas.microsoft.com/office/powerpoint/2010/main" val="11827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1418858" y="1052736"/>
            <a:ext cx="9557483" cy="492819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ru-RU" noProof="0" smtClean="0"/>
              <a:t>9</a:t>
            </a:fld>
            <a:endParaRPr lang="ru-RU" noProof="0" dirty="0"/>
          </a:p>
        </p:txBody>
      </p:sp>
      <p:sp>
        <p:nvSpPr>
          <p:cNvPr id="7" name="Заголовок 12"/>
          <p:cNvSpPr txBox="1">
            <a:spLocks/>
          </p:cNvSpPr>
          <p:nvPr/>
        </p:nvSpPr>
        <p:spPr>
          <a:xfrm>
            <a:off x="1117600" y="116632"/>
            <a:ext cx="10160000" cy="76051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defPPr>
              <a:defRPr lang="en-US"/>
            </a:defPPr>
            <a:lvl1pPr algn="ctr" defTabSz="1216152">
              <a:lnSpc>
                <a:spcPct val="85000"/>
              </a:lnSpc>
              <a:spcBef>
                <a:spcPts val="0"/>
              </a:spcBef>
              <a:buNone/>
              <a:tabLst/>
              <a:defRPr sz="4400" b="1" cap="none" baseline="0">
                <a:solidFill>
                  <a:srgbClr val="374C8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dirty="0"/>
              <a:t>Анализ аналогов и прототипов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0875" y="6383398"/>
            <a:ext cx="4873450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ru-RU" sz="1800" dirty="0">
                <a:solidFill>
                  <a:srgbClr val="374C81"/>
                </a:solidFill>
                <a:latin typeface="Century Gothic"/>
                <a:ea typeface="+mj-ea"/>
                <a:cs typeface="+mj-cs"/>
              </a:rPr>
              <a:t>Рисунок 3. Работа с каталогом «ИРБИС»</a:t>
            </a:r>
          </a:p>
        </p:txBody>
      </p:sp>
    </p:spTree>
    <p:extLst>
      <p:ext uri="{BB962C8B-B14F-4D97-AF65-F5344CB8AC3E}">
        <p14:creationId xmlns:p14="http://schemas.microsoft.com/office/powerpoint/2010/main" val="26743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_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Books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AA6AF6-CF11-41FF-AC4A-72A9AD3E5B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1359710544_stopka-knig</Template>
  <TotalTime>0</TotalTime>
  <Words>750</Words>
  <Application>Microsoft Office PowerPoint</Application>
  <PresentationFormat>Широкоэкранный</PresentationFormat>
  <Paragraphs>168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Times New Roman</vt:lpstr>
      <vt:lpstr>Books_16x9</vt:lpstr>
      <vt:lpstr>Выпускная квалификационная работа  Разработка АИС  «Автоматизация работы сотрудников отдела редких книг библиотеки имени Н.А. Некрасова»</vt:lpstr>
      <vt:lpstr>Цели и задачи работы</vt:lpstr>
      <vt:lpstr>Используемое ПО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Проектирование ИС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работы ИС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2021-06-03T11:47:28Z</dcterms:created>
  <dcterms:modified xsi:type="dcterms:W3CDTF">2021-06-20T16:20:51Z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